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9" r:id="rId2"/>
    <p:sldId id="257" r:id="rId3"/>
    <p:sldId id="260" r:id="rId4"/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67B"/>
    <a:srgbClr val="42458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4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Численность по округам</a:t>
            </a:r>
            <a:endParaRPr lang="ru-RU" dirty="0"/>
          </a:p>
        </c:rich>
      </c:tx>
      <c:layout>
        <c:manualLayout>
          <c:xMode val="edge"/>
          <c:yMode val="edge"/>
          <c:x val="0.35237881397637794"/>
          <c:y val="1.2715131005897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6F-4BCA-9C02-65828C601C4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6F-4BCA-9C02-65828C601C4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6F-4BCA-9C02-65828C601C4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6F-4BCA-9C02-65828C601C4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6F-4BCA-9C02-65828C601C4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6F-4BCA-9C02-65828C601C4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D6F-4BCA-9C02-65828C601C4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D6F-4BCA-9C02-65828C601C4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D6F-4BCA-9C02-65828C601C4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D6F-4BCA-9C02-65828C601C4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D6F-4BCA-9C02-65828C601C4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D6F-4BCA-9C02-65828C601C4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D6F-4BCA-9C02-65828C601C4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6D6F-4BCA-9C02-65828C601C4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D6F-4BCA-9C02-65828C601C4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D6F-4BCA-9C02-65828C601C4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6D6F-4BCA-9C02-65828C601C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1 (УИК 91,98)</c:v>
                </c:pt>
                <c:pt idx="1">
                  <c:v>2 (УИК 92,96)</c:v>
                </c:pt>
                <c:pt idx="2">
                  <c:v>3 (УИК 93)</c:v>
                </c:pt>
                <c:pt idx="3">
                  <c:v>4 (УИК 94)</c:v>
                </c:pt>
                <c:pt idx="4">
                  <c:v>5 (УИК № 95,97)</c:v>
                </c:pt>
                <c:pt idx="5">
                  <c:v>6 (УИК 100)</c:v>
                </c:pt>
                <c:pt idx="6">
                  <c:v>7 (УИК 105,99)</c:v>
                </c:pt>
                <c:pt idx="7">
                  <c:v>8 (УИК 101,103,104)</c:v>
                </c:pt>
                <c:pt idx="8">
                  <c:v>9 (УИК 106,107)</c:v>
                </c:pt>
                <c:pt idx="9">
                  <c:v>10 (УИК 108)</c:v>
                </c:pt>
                <c:pt idx="10">
                  <c:v>11 (УИК 109)</c:v>
                </c:pt>
                <c:pt idx="11">
                  <c:v>12 (УИК 110)</c:v>
                </c:pt>
                <c:pt idx="12">
                  <c:v>13 (УИК 112)</c:v>
                </c:pt>
                <c:pt idx="13">
                  <c:v>14 (УИК 111)</c:v>
                </c:pt>
                <c:pt idx="14">
                  <c:v>15 (УИК 113)</c:v>
                </c:pt>
                <c:pt idx="15">
                  <c:v>16 (УИК № 115,116)</c:v>
                </c:pt>
                <c:pt idx="16">
                  <c:v>17 (УИК 114,117,118)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1578</c:v>
                </c:pt>
                <c:pt idx="1">
                  <c:v>1410</c:v>
                </c:pt>
                <c:pt idx="2">
                  <c:v>921</c:v>
                </c:pt>
                <c:pt idx="3">
                  <c:v>976</c:v>
                </c:pt>
                <c:pt idx="4">
                  <c:v>1077</c:v>
                </c:pt>
                <c:pt idx="5">
                  <c:v>1028</c:v>
                </c:pt>
                <c:pt idx="6">
                  <c:v>1305</c:v>
                </c:pt>
                <c:pt idx="7">
                  <c:v>944</c:v>
                </c:pt>
                <c:pt idx="8">
                  <c:v>1058</c:v>
                </c:pt>
                <c:pt idx="9">
                  <c:v>1427</c:v>
                </c:pt>
                <c:pt idx="10">
                  <c:v>1138</c:v>
                </c:pt>
                <c:pt idx="11">
                  <c:v>814</c:v>
                </c:pt>
                <c:pt idx="12">
                  <c:v>1164</c:v>
                </c:pt>
                <c:pt idx="13">
                  <c:v>980</c:v>
                </c:pt>
                <c:pt idx="14">
                  <c:v>816</c:v>
                </c:pt>
                <c:pt idx="15">
                  <c:v>950</c:v>
                </c:pt>
                <c:pt idx="16">
                  <c:v>1004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5-43A9-934D-5984CE9E7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7477552"/>
        <c:axId val="427472560"/>
      </c:barChart>
      <c:catAx>
        <c:axId val="42747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7472560"/>
        <c:auto val="1"/>
        <c:lblAlgn val="ctr"/>
        <c:lblOffset val="100"/>
        <c:noMultiLvlLbl val="0"/>
      </c:catAx>
      <c:valAx>
        <c:axId val="4274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7477552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9C328-4AC3-416B-A453-F951C2CF3132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70C1F-1985-4CC0-BADA-74EC56E74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20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72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0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149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7996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0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9693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64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31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94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7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9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0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4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0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16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D8ADF56-DCF8-4537-818E-A390EE9C0E65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F29E42-68A5-4CB2-A56C-01B2B80BC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89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18" Type="http://schemas.openxmlformats.org/officeDocument/2006/relationships/image" Target="../media/image16.jp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g"/><Relationship Id="rId2" Type="http://schemas.openxmlformats.org/officeDocument/2006/relationships/image" Target="../media/image1.jpeg"/><Relationship Id="rId16" Type="http://schemas.openxmlformats.org/officeDocument/2006/relationships/image" Target="../media/image14.jp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g"/><Relationship Id="rId10" Type="http://schemas.openxmlformats.org/officeDocument/2006/relationships/image" Target="../media/image8.jpeg"/><Relationship Id="rId19" Type="http://schemas.openxmlformats.org/officeDocument/2006/relationships/image" Target="../media/image17.jpg"/><Relationship Id="rId4" Type="http://schemas.microsoft.com/office/2007/relationships/hdphoto" Target="../media/hdphoto1.wdp"/><Relationship Id="rId9" Type="http://schemas.openxmlformats.org/officeDocument/2006/relationships/image" Target="../media/image7.jpe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59788" cy="3667846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Выборы депутатов Собрания депутатов муниципального образования «Облученский муниципальный район» Еврейской автономной области шестого созыва </a:t>
            </a:r>
            <a:br>
              <a:rPr lang="ru-RU" sz="4000" dirty="0" smtClean="0"/>
            </a:br>
            <a:r>
              <a:rPr lang="ru-RU" sz="4000" dirty="0" smtClean="0"/>
              <a:t>6-8 сентября 2024 года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504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9484020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18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355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Выдвижение: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Местное отделение ВПП «ЕДИНАЯ РОССИЯ» – 17 кандидатов 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(зарегистрировано 17);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Региональное отделение Политической партии Либерально-демократическая партия России -  4 кандидата 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(зарегистрировано 3);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Облученское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районное местное отделение Коммунистической партии Российской Федерации – 12 кандидатов 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(зарегистрировано 10);</a:t>
            </a:r>
            <a:b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Самовыдвижение – 17 кандидатов 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(зарегистрировано 17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ИТОГО: из 50 кандидатов, зарегистрировано 47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2320B501-C90D-4F6D-9B03-1CF9F83DCD9F}"/>
              </a:ext>
            </a:extLst>
          </p:cNvPr>
          <p:cNvSpPr/>
          <p:nvPr/>
        </p:nvSpPr>
        <p:spPr>
          <a:xfrm>
            <a:off x="2212769" y="350322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FFE882D6-D9F4-40DE-8039-4068E662D277}"/>
              </a:ext>
            </a:extLst>
          </p:cNvPr>
          <p:cNvSpPr/>
          <p:nvPr/>
        </p:nvSpPr>
        <p:spPr>
          <a:xfrm>
            <a:off x="3903024" y="350322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A9C42D83-E2A7-48B2-9D55-5425A4A54BAD}"/>
              </a:ext>
            </a:extLst>
          </p:cNvPr>
          <p:cNvSpPr/>
          <p:nvPr/>
        </p:nvSpPr>
        <p:spPr>
          <a:xfrm>
            <a:off x="5593279" y="350322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26D839A7-6504-4A4E-8230-23D5AA7F4CEC}"/>
              </a:ext>
            </a:extLst>
          </p:cNvPr>
          <p:cNvSpPr/>
          <p:nvPr/>
        </p:nvSpPr>
        <p:spPr>
          <a:xfrm>
            <a:off x="7273637" y="350322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B63C8F96-06B8-44E0-8015-FBDCEA369380}"/>
              </a:ext>
            </a:extLst>
          </p:cNvPr>
          <p:cNvSpPr/>
          <p:nvPr/>
        </p:nvSpPr>
        <p:spPr>
          <a:xfrm>
            <a:off x="8963892" y="350322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C3DA7CC1-4931-4457-9B3D-7AB6CC00802E}"/>
              </a:ext>
            </a:extLst>
          </p:cNvPr>
          <p:cNvSpPr/>
          <p:nvPr/>
        </p:nvSpPr>
        <p:spPr>
          <a:xfrm>
            <a:off x="10654145" y="350321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87893C57-FFD9-4FAA-B03F-8DFA85440746}"/>
              </a:ext>
            </a:extLst>
          </p:cNvPr>
          <p:cNvSpPr/>
          <p:nvPr/>
        </p:nvSpPr>
        <p:spPr>
          <a:xfrm>
            <a:off x="522514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1E59AE55-BAF9-4BE3-8FC5-721B79B8D934}"/>
              </a:ext>
            </a:extLst>
          </p:cNvPr>
          <p:cNvSpPr/>
          <p:nvPr/>
        </p:nvSpPr>
        <p:spPr>
          <a:xfrm>
            <a:off x="2212769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8B4590F6-745D-4F89-A188-EEBAF6C41F89}"/>
              </a:ext>
            </a:extLst>
          </p:cNvPr>
          <p:cNvSpPr/>
          <p:nvPr/>
        </p:nvSpPr>
        <p:spPr>
          <a:xfrm>
            <a:off x="3903024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E3B29F79-D4D4-499E-A84F-EB5DFEB6941D}"/>
              </a:ext>
            </a:extLst>
          </p:cNvPr>
          <p:cNvSpPr/>
          <p:nvPr/>
        </p:nvSpPr>
        <p:spPr>
          <a:xfrm>
            <a:off x="5593279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9756E50E-8BCD-45D5-9CEC-FAAD7CCF8419}"/>
              </a:ext>
            </a:extLst>
          </p:cNvPr>
          <p:cNvSpPr/>
          <p:nvPr/>
        </p:nvSpPr>
        <p:spPr>
          <a:xfrm>
            <a:off x="7273637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CBED4BD-95C4-4C76-969B-41D00CE92C1F}"/>
              </a:ext>
            </a:extLst>
          </p:cNvPr>
          <p:cNvSpPr/>
          <p:nvPr/>
        </p:nvSpPr>
        <p:spPr>
          <a:xfrm>
            <a:off x="8963892" y="2592779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706310D9-8868-4F8D-9753-AE982AECEB53}"/>
              </a:ext>
            </a:extLst>
          </p:cNvPr>
          <p:cNvSpPr/>
          <p:nvPr/>
        </p:nvSpPr>
        <p:spPr>
          <a:xfrm>
            <a:off x="10654145" y="2592778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0589F19D-D1F3-444B-A4EC-99B83DFE15FC}"/>
              </a:ext>
            </a:extLst>
          </p:cNvPr>
          <p:cNvSpPr/>
          <p:nvPr/>
        </p:nvSpPr>
        <p:spPr>
          <a:xfrm>
            <a:off x="528452" y="4902530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FD97142F-BCF2-4D4E-8E60-FEE28FBEE762}"/>
              </a:ext>
            </a:extLst>
          </p:cNvPr>
          <p:cNvSpPr/>
          <p:nvPr/>
        </p:nvSpPr>
        <p:spPr>
          <a:xfrm>
            <a:off x="2218707" y="4902530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55CC9B42-02ED-4976-8A68-4D246D8813EA}"/>
              </a:ext>
            </a:extLst>
          </p:cNvPr>
          <p:cNvSpPr/>
          <p:nvPr/>
        </p:nvSpPr>
        <p:spPr>
          <a:xfrm>
            <a:off x="3908962" y="4902530"/>
            <a:ext cx="1015341" cy="138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48" y="342119"/>
            <a:ext cx="1033272" cy="1389888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EAC59EDF-BAFC-4581-99F1-C5DB9EB78F3D}"/>
              </a:ext>
            </a:extLst>
          </p:cNvPr>
          <p:cNvSpPr/>
          <p:nvPr/>
        </p:nvSpPr>
        <p:spPr>
          <a:xfrm>
            <a:off x="1218678" y="1435690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9" name="Рисунок 118">
            <a:extLst>
              <a:ext uri="{FF2B5EF4-FFF2-40B4-BE49-F238E27FC236}">
                <a16:creationId xmlns:a16="http://schemas.microsoft.com/office/drawing/2014/main" id="{9BB56F45-10F1-4968-8253-01BD20BE96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17" y="1417715"/>
            <a:ext cx="277984" cy="3304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89" y="406127"/>
            <a:ext cx="1033272" cy="13258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98" y="353054"/>
            <a:ext cx="1024128" cy="13807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628" y="353054"/>
            <a:ext cx="1030224" cy="13807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17" y="342119"/>
            <a:ext cx="1033272" cy="141307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63" y="354578"/>
            <a:ext cx="1042416" cy="137769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263" y="356097"/>
            <a:ext cx="1039368" cy="13776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91" y="2586819"/>
            <a:ext cx="1048512" cy="138684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92" y="2586819"/>
            <a:ext cx="1013218" cy="138943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93" y="2579183"/>
            <a:ext cx="1032869" cy="138354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907" y="2593521"/>
            <a:ext cx="1077540" cy="136920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997" y="2581781"/>
            <a:ext cx="965146" cy="138094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890" y="2586490"/>
            <a:ext cx="1065474" cy="137623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72" y="2588201"/>
            <a:ext cx="1071291" cy="141138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66" y="4894538"/>
            <a:ext cx="1044360" cy="138871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928" y="4899096"/>
            <a:ext cx="1047620" cy="138306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47485" y="172180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382286" y="176510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№2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07972" y="4010143"/>
            <a:ext cx="14157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ЧЕРНУШЕВИЧ АЛЕКСАНДР  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080030" y="1731196"/>
            <a:ext cx="12250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КРАВЧЕНКО</a:t>
            </a:r>
            <a:r>
              <a:rPr lang="ru-RU" sz="7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 </a:t>
            </a:r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СВЕТЛАНА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865600" y="1724614"/>
            <a:ext cx="108555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АНИКИНА</a:t>
            </a:r>
            <a:r>
              <a:rPr lang="ru-RU" sz="7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 </a:t>
            </a:r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ТАТЬЯНА 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574248" y="1755197"/>
            <a:ext cx="110158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КУЗНЕЦОВ ВАЛЕРИЙ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07901" y="1750041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ПОЛЯНСКИЙ ЕВГЕНИЙ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8927983" y="1746809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ВОСТРЯКОВ СЕРГЕЙ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675009" y="1740790"/>
            <a:ext cx="100700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ИСМАИЛОВ РЕНАТ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42352" y="1723501"/>
            <a:ext cx="96532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ХОВРИЧ АНДРЕЙ 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018125" y="142055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№3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712244" y="123040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№4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428772" y="130919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№5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0763308" y="126675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№7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243539" y="294455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№6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9098120" y="126675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№6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52239" y="2318909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№8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320483" y="2352521"/>
            <a:ext cx="7970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№9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032066" y="2386767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№10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692705" y="2386767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№11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0763308" y="2386767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№14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9073798" y="2378077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№13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370981" y="2363739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№12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33440" y="4672008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№15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300766" y="4672008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№16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011668" y="4690527"/>
            <a:ext cx="8659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ОКРУГ №17</a:t>
            </a:r>
            <a:endParaRPr lang="ru-RU" sz="8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42" name="Прямоугольник 141">
            <a:extLst>
              <a:ext uri="{FF2B5EF4-FFF2-40B4-BE49-F238E27FC236}">
                <a16:creationId xmlns:a16="http://schemas.microsoft.com/office/drawing/2014/main" id="{108DF874-297E-4344-B459-8FE5831EFB5C}"/>
              </a:ext>
            </a:extLst>
          </p:cNvPr>
          <p:cNvSpPr/>
          <p:nvPr/>
        </p:nvSpPr>
        <p:spPr>
          <a:xfrm>
            <a:off x="1218678" y="3685179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5F125D1A-A67B-4544-904A-201AF625D2B2}"/>
              </a:ext>
            </a:extLst>
          </p:cNvPr>
          <p:cNvSpPr/>
          <p:nvPr/>
        </p:nvSpPr>
        <p:spPr>
          <a:xfrm>
            <a:off x="2908933" y="3697566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>
            <a:extLst>
              <a:ext uri="{FF2B5EF4-FFF2-40B4-BE49-F238E27FC236}">
                <a16:creationId xmlns:a16="http://schemas.microsoft.com/office/drawing/2014/main" id="{FB4C3CA6-78B5-4EBB-820C-ACD66981ADD6}"/>
              </a:ext>
            </a:extLst>
          </p:cNvPr>
          <p:cNvSpPr/>
          <p:nvPr/>
        </p:nvSpPr>
        <p:spPr>
          <a:xfrm>
            <a:off x="4604342" y="3685179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>
            <a:extLst>
              <a:ext uri="{FF2B5EF4-FFF2-40B4-BE49-F238E27FC236}">
                <a16:creationId xmlns:a16="http://schemas.microsoft.com/office/drawing/2014/main" id="{15CACC86-ED02-4362-8BD0-92E5391F73C8}"/>
              </a:ext>
            </a:extLst>
          </p:cNvPr>
          <p:cNvSpPr/>
          <p:nvPr/>
        </p:nvSpPr>
        <p:spPr>
          <a:xfrm>
            <a:off x="6299753" y="3696149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>
            <a:extLst>
              <a:ext uri="{FF2B5EF4-FFF2-40B4-BE49-F238E27FC236}">
                <a16:creationId xmlns:a16="http://schemas.microsoft.com/office/drawing/2014/main" id="{C798A22B-FA90-4B5E-8635-CC242ECE6773}"/>
              </a:ext>
            </a:extLst>
          </p:cNvPr>
          <p:cNvSpPr/>
          <p:nvPr/>
        </p:nvSpPr>
        <p:spPr>
          <a:xfrm>
            <a:off x="7989620" y="3683393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>
            <a:extLst>
              <a:ext uri="{FF2B5EF4-FFF2-40B4-BE49-F238E27FC236}">
                <a16:creationId xmlns:a16="http://schemas.microsoft.com/office/drawing/2014/main" id="{5E1D73A9-A381-4AD1-957B-D1F248441ED6}"/>
              </a:ext>
            </a:extLst>
          </p:cNvPr>
          <p:cNvSpPr/>
          <p:nvPr/>
        </p:nvSpPr>
        <p:spPr>
          <a:xfrm>
            <a:off x="11370543" y="3683393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7" name="Рисунок 96">
            <a:extLst>
              <a:ext uri="{FF2B5EF4-FFF2-40B4-BE49-F238E27FC236}">
                <a16:creationId xmlns:a16="http://schemas.microsoft.com/office/drawing/2014/main" id="{CDBFF3AE-EAFA-4BE0-9CC0-387F33EBCB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17" y="3673483"/>
            <a:ext cx="277984" cy="330483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id="{C285EC88-8306-4573-B933-A1E48B7CD5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504" y="3667202"/>
            <a:ext cx="277984" cy="330483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6DC98FF4-82C3-4509-B420-B1457CC4FD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978" y="3696149"/>
            <a:ext cx="277984" cy="330483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:a16="http://schemas.microsoft.com/office/drawing/2014/main" id="{8A6972C8-B627-46F7-876F-6E3FBF17B3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901" y="3696148"/>
            <a:ext cx="277984" cy="330483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id="{F9118DDF-BB6C-4D1E-A83A-DA05FA74BE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703" y="3696147"/>
            <a:ext cx="277984" cy="330483"/>
          </a:xfrm>
          <a:prstGeom prst="rect">
            <a:avLst/>
          </a:prstGeom>
        </p:spPr>
      </p:pic>
      <p:pic>
        <p:nvPicPr>
          <p:cNvPr id="102" name="Рисунок 101">
            <a:extLst>
              <a:ext uri="{FF2B5EF4-FFF2-40B4-BE49-F238E27FC236}">
                <a16:creationId xmlns:a16="http://schemas.microsoft.com/office/drawing/2014/main" id="{2FC51FEA-DB7B-416C-BC65-361CD2F134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2431" y="3667201"/>
            <a:ext cx="277984" cy="330483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2235754" y="4007068"/>
            <a:ext cx="9444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ДОНСКАЯ ИРИНА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861505" y="3967084"/>
            <a:ext cx="106792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БУСЛОВ ВЛАДИМИР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88127" y="3979810"/>
            <a:ext cx="105830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САЗОНЕНКО ИРИНА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508435" y="4059417"/>
            <a:ext cx="131157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ТРУБЧАНИНОВ ДМИТРИЙ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26" name="Прямоугольник 125">
            <a:extLst>
              <a:ext uri="{FF2B5EF4-FFF2-40B4-BE49-F238E27FC236}">
                <a16:creationId xmlns:a16="http://schemas.microsoft.com/office/drawing/2014/main" id="{4544D32D-39F2-40FA-B516-C57DA38050E1}"/>
              </a:ext>
            </a:extLst>
          </p:cNvPr>
          <p:cNvSpPr/>
          <p:nvPr/>
        </p:nvSpPr>
        <p:spPr>
          <a:xfrm>
            <a:off x="6299753" y="1446660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>
            <a:extLst>
              <a:ext uri="{FF2B5EF4-FFF2-40B4-BE49-F238E27FC236}">
                <a16:creationId xmlns:a16="http://schemas.microsoft.com/office/drawing/2014/main" id="{5B425522-803A-4916-A32F-F8EFB07BA2B3}"/>
              </a:ext>
            </a:extLst>
          </p:cNvPr>
          <p:cNvSpPr/>
          <p:nvPr/>
        </p:nvSpPr>
        <p:spPr>
          <a:xfrm>
            <a:off x="7989620" y="1442371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7CAE609E-E247-4268-B929-2C358C66E941}"/>
              </a:ext>
            </a:extLst>
          </p:cNvPr>
          <p:cNvSpPr/>
          <p:nvPr/>
        </p:nvSpPr>
        <p:spPr>
          <a:xfrm>
            <a:off x="11370543" y="1433904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90F97FD8-8EDF-4C62-BBBB-8C0138382D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48" y="1446659"/>
            <a:ext cx="277984" cy="330483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id="{A66D0133-CF3A-442E-92FF-3E153EAB6C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10" y="1425580"/>
            <a:ext cx="277984" cy="330483"/>
          </a:xfrm>
          <a:prstGeom prst="rect">
            <a:avLst/>
          </a:prstGeom>
        </p:spPr>
      </p:pic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376F0F03-8D31-49F9-82B6-6D07C7599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001" y="1433302"/>
            <a:ext cx="277984" cy="330483"/>
          </a:xfrm>
          <a:prstGeom prst="rect">
            <a:avLst/>
          </a:prstGeom>
        </p:spPr>
      </p:pic>
      <p:sp>
        <p:nvSpPr>
          <p:cNvPr id="160" name="TextBox 159"/>
          <p:cNvSpPr txBox="1"/>
          <p:nvPr/>
        </p:nvSpPr>
        <p:spPr>
          <a:xfrm>
            <a:off x="507773" y="6303944"/>
            <a:ext cx="10567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БОРИСОВА ГАЛИНА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175497" y="6305338"/>
            <a:ext cx="12105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АРСЮКОВА НАТАЛЬЯ   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762014" y="4007219"/>
            <a:ext cx="14895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ДНЕПРОВСКИЙ КОНСТАНТИН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819914" y="6305338"/>
            <a:ext cx="11769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ГОТОВЧЕНКО СЕРГЕЙ 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Комп\Desktop\вв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015" y="4887452"/>
            <a:ext cx="1081087" cy="13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Прямоугольник 148">
            <a:extLst>
              <a:ext uri="{FF2B5EF4-FFF2-40B4-BE49-F238E27FC236}">
                <a16:creationId xmlns:a16="http://schemas.microsoft.com/office/drawing/2014/main" id="{2FC07ABC-4D10-4B0D-8D58-D654C82F1302}"/>
              </a:ext>
            </a:extLst>
          </p:cNvPr>
          <p:cNvSpPr/>
          <p:nvPr/>
        </p:nvSpPr>
        <p:spPr>
          <a:xfrm>
            <a:off x="1227224" y="5986937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>
            <a:extLst>
              <a:ext uri="{FF2B5EF4-FFF2-40B4-BE49-F238E27FC236}">
                <a16:creationId xmlns:a16="http://schemas.microsoft.com/office/drawing/2014/main" id="{C931CE88-463B-4E15-8E78-E7DA43C43940}"/>
              </a:ext>
            </a:extLst>
          </p:cNvPr>
          <p:cNvSpPr/>
          <p:nvPr/>
        </p:nvSpPr>
        <p:spPr>
          <a:xfrm>
            <a:off x="2917479" y="5999324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>
            <a:extLst>
              <a:ext uri="{FF2B5EF4-FFF2-40B4-BE49-F238E27FC236}">
                <a16:creationId xmlns:a16="http://schemas.microsoft.com/office/drawing/2014/main" id="{EB1EF172-69F7-4DEF-A533-4E1058EEEE1D}"/>
              </a:ext>
            </a:extLst>
          </p:cNvPr>
          <p:cNvSpPr/>
          <p:nvPr/>
        </p:nvSpPr>
        <p:spPr>
          <a:xfrm>
            <a:off x="4612888" y="5986937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01269110-6F1A-42C8-8FDF-FD63E460FC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53" y="5970378"/>
            <a:ext cx="277984" cy="330483"/>
          </a:xfrm>
          <a:prstGeom prst="rect">
            <a:avLst/>
          </a:prstGeom>
        </p:spPr>
      </p:pic>
      <p:pic>
        <p:nvPicPr>
          <p:cNvPr id="104" name="Рисунок 103">
            <a:extLst>
              <a:ext uri="{FF2B5EF4-FFF2-40B4-BE49-F238E27FC236}">
                <a16:creationId xmlns:a16="http://schemas.microsoft.com/office/drawing/2014/main" id="{90A99106-AB06-4B3F-8E2F-5CF2C5FC1C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26" y="5970378"/>
            <a:ext cx="277984" cy="330483"/>
          </a:xfrm>
          <a:prstGeom prst="rect">
            <a:avLst/>
          </a:prstGeom>
        </p:spPr>
      </p:pic>
      <p:pic>
        <p:nvPicPr>
          <p:cNvPr id="166" name="Рисунок 16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89" y="451262"/>
            <a:ext cx="1033272" cy="1325880"/>
          </a:xfrm>
          <a:prstGeom prst="rect">
            <a:avLst/>
          </a:prstGeom>
        </p:spPr>
      </p:pic>
      <p:sp>
        <p:nvSpPr>
          <p:cNvPr id="167" name="Прямоугольник 166">
            <a:extLst>
              <a:ext uri="{FF2B5EF4-FFF2-40B4-BE49-F238E27FC236}">
                <a16:creationId xmlns:a16="http://schemas.microsoft.com/office/drawing/2014/main" id="{7CAE609E-E247-4268-B929-2C358C66E941}"/>
              </a:ext>
            </a:extLst>
          </p:cNvPr>
          <p:cNvSpPr/>
          <p:nvPr/>
        </p:nvSpPr>
        <p:spPr>
          <a:xfrm>
            <a:off x="9659272" y="1425395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8" name="Рисунок 167">
            <a:extLst>
              <a:ext uri="{FF2B5EF4-FFF2-40B4-BE49-F238E27FC236}">
                <a16:creationId xmlns:a16="http://schemas.microsoft.com/office/drawing/2014/main" id="{376F0F03-8D31-49F9-82B6-6D07C7599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730" y="1424793"/>
            <a:ext cx="277984" cy="330483"/>
          </a:xfrm>
          <a:prstGeom prst="rect">
            <a:avLst/>
          </a:prstGeom>
        </p:spPr>
      </p:pic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DA871168-366F-434D-ACF7-0AC9BB4A07A8}"/>
              </a:ext>
            </a:extLst>
          </p:cNvPr>
          <p:cNvSpPr/>
          <p:nvPr/>
        </p:nvSpPr>
        <p:spPr>
          <a:xfrm>
            <a:off x="2908933" y="1448077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FF81886E-AB6D-4F74-9BE5-C07BFC8147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504" y="1446659"/>
            <a:ext cx="277984" cy="330483"/>
          </a:xfrm>
          <a:prstGeom prst="rect">
            <a:avLst/>
          </a:prstGeom>
        </p:spPr>
      </p:pic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id="{DA871168-366F-434D-ACF7-0AC9BB4A07A8}"/>
              </a:ext>
            </a:extLst>
          </p:cNvPr>
          <p:cNvSpPr/>
          <p:nvPr/>
        </p:nvSpPr>
        <p:spPr>
          <a:xfrm>
            <a:off x="4585861" y="1431887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0" name="Рисунок 169">
            <a:extLst>
              <a:ext uri="{FF2B5EF4-FFF2-40B4-BE49-F238E27FC236}">
                <a16:creationId xmlns:a16="http://schemas.microsoft.com/office/drawing/2014/main" id="{FF81886E-AB6D-4F74-9BE5-C07BFC8147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432" y="1430469"/>
            <a:ext cx="277984" cy="330483"/>
          </a:xfrm>
          <a:prstGeom prst="rect">
            <a:avLst/>
          </a:prstGeom>
        </p:spPr>
      </p:pic>
      <p:sp>
        <p:nvSpPr>
          <p:cNvPr id="171" name="Прямоугольник 170">
            <a:extLst>
              <a:ext uri="{FF2B5EF4-FFF2-40B4-BE49-F238E27FC236}">
                <a16:creationId xmlns:a16="http://schemas.microsoft.com/office/drawing/2014/main" id="{DA871168-366F-434D-ACF7-0AC9BB4A07A8}"/>
              </a:ext>
            </a:extLst>
          </p:cNvPr>
          <p:cNvSpPr/>
          <p:nvPr/>
        </p:nvSpPr>
        <p:spPr>
          <a:xfrm>
            <a:off x="9692997" y="3659062"/>
            <a:ext cx="329074" cy="298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2" name="Рисунок 171">
            <a:extLst>
              <a:ext uri="{FF2B5EF4-FFF2-40B4-BE49-F238E27FC236}">
                <a16:creationId xmlns:a16="http://schemas.microsoft.com/office/drawing/2014/main" id="{FF81886E-AB6D-4F74-9BE5-C07BFC8147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568" y="3657644"/>
            <a:ext cx="277984" cy="330483"/>
          </a:xfrm>
          <a:prstGeom prst="rect">
            <a:avLst/>
          </a:prstGeom>
        </p:spPr>
      </p:pic>
      <p:sp>
        <p:nvSpPr>
          <p:cNvPr id="173" name="TextBox 172"/>
          <p:cNvSpPr txBox="1"/>
          <p:nvPr/>
        </p:nvSpPr>
        <p:spPr>
          <a:xfrm>
            <a:off x="7270791" y="4039877"/>
            <a:ext cx="106631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12167B"/>
                </a:solidFill>
                <a:latin typeface="Arial Black" panose="020B0A04020102020204" pitchFamily="34" charset="0"/>
              </a:rPr>
              <a:t>КАРЕЛИНА ПОЛИНА</a:t>
            </a:r>
            <a:endParaRPr lang="ru-RU" sz="600" dirty="0">
              <a:solidFill>
                <a:srgbClr val="12167B"/>
              </a:solidFill>
              <a:latin typeface="Arial Black" panose="020B0A04020102020204" pitchFamily="34" charset="0"/>
            </a:endParaRPr>
          </a:p>
        </p:txBody>
      </p:sp>
      <p:pic>
        <p:nvPicPr>
          <p:cNvPr id="125" name="Рисунок 124">
            <a:extLst>
              <a:ext uri="{FF2B5EF4-FFF2-40B4-BE49-F238E27FC236}">
                <a16:creationId xmlns:a16="http://schemas.microsoft.com/office/drawing/2014/main" id="{C285EC88-8306-4573-B933-A1E48B7CD5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14" b="90743" l="4620" r="94158">
                        <a14:foregroundMark x1="8288" y1="65714" x2="8288" y2="65714"/>
                        <a14:foregroundMark x1="4620" y1="68000" x2="4620" y2="68000"/>
                        <a14:foregroundMark x1="26630" y1="90743" x2="26630" y2="90743"/>
                        <a14:foregroundMark x1="89810" y1="8800" x2="89810" y2="8800"/>
                        <a14:foregroundMark x1="94158" y1="5714" x2="94158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170" y="5999111"/>
            <a:ext cx="277984" cy="33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1818</TotalTime>
  <Words>93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 Black</vt:lpstr>
      <vt:lpstr>Calibri</vt:lpstr>
      <vt:lpstr>Century Gothic</vt:lpstr>
      <vt:lpstr>Times New Roman</vt:lpstr>
      <vt:lpstr>Wingdings 3</vt:lpstr>
      <vt:lpstr>Сектор</vt:lpstr>
      <vt:lpstr>      Выборы депутатов Собрания депутатов муниципального образования «Облученский муниципальный район» Еврейской автономной области шестого созыва  6-8 сентября 2024 года</vt:lpstr>
      <vt:lpstr>Презентация PowerPoint</vt:lpstr>
      <vt:lpstr>Выдвижение: 1. Местное отделение ВПП «ЕДИНАЯ РОССИЯ» – 17 кандидатов (зарегистрировано 17); 2. Региональное отделение Политической партии Либерально-демократическая партия России -  4 кандидата (зарегистрировано 3); 3. Облученское районное местное отделение Коммунистической партии Российской Федерации – 12 кандидатов (зарегистрировано 10); 4. Самовыдвижение – 17 кандидатов (зарегистрировано 17).                             ИТОГО: из 50 кандидатов, зарегистрировано 47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Семья</dc:creator>
  <cp:lastModifiedBy>NeOn</cp:lastModifiedBy>
  <cp:revision>104</cp:revision>
  <dcterms:created xsi:type="dcterms:W3CDTF">2024-08-25T23:23:19Z</dcterms:created>
  <dcterms:modified xsi:type="dcterms:W3CDTF">2024-09-27T06:23:22Z</dcterms:modified>
</cp:coreProperties>
</file>